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267" r:id="rId4"/>
    <p:sldId id="268" r:id="rId5"/>
    <p:sldId id="269" r:id="rId6"/>
  </p:sldIdLst>
  <p:sldSz cx="9144000" cy="6858000" type="screen4x3"/>
  <p:notesSz cx="6858000" cy="9144000"/>
  <p:defaultTextStyle>
    <a:defPPr>
      <a:defRPr lang="de-CH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CAF9ED-07DC-4A11-8D7F-57B35C25682E}" styleName="Mittlere Formatvorlage 1 - Akz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5" autoAdjust="0"/>
    <p:restoredTop sz="94678" autoAdjust="0"/>
  </p:normalViewPr>
  <p:slideViewPr>
    <p:cSldViewPr>
      <p:cViewPr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Arbeitsblat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CH"/>
  <c:roundedCorners val="0"/>
  <mc:AlternateContent xmlns:mc="http://schemas.openxmlformats.org/markup-compatibility/2006">
    <mc:Choice xmlns:c14="http://schemas.microsoft.com/office/drawing/2007/8/2/chart" Requires="c14">
      <c14:style val="141"/>
    </mc:Choice>
    <mc:Fallback>
      <c:style val="41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Tabelle1!$A$2</c:f>
              <c:strCache>
                <c:ptCount val="1"/>
                <c:pt idx="0">
                  <c:v>Nebensaison</c:v>
                </c:pt>
              </c:strCache>
            </c:strRef>
          </c:tx>
          <c:invertIfNegative val="0"/>
          <c:cat>
            <c:strRef>
              <c:f>Tabelle1!$B$1:$M$1</c:f>
              <c:strCache>
                <c:ptCount val="12"/>
                <c:pt idx="0">
                  <c:v>Typ: 935</c:v>
                </c:pt>
                <c:pt idx="1">
                  <c:v>Typ: 1107</c:v>
                </c:pt>
                <c:pt idx="2">
                  <c:v>Typ: 1106</c:v>
                </c:pt>
                <c:pt idx="3">
                  <c:v>Typ: 1020</c:v>
                </c:pt>
                <c:pt idx="4">
                  <c:v>Typ: 1160</c:v>
                </c:pt>
                <c:pt idx="5">
                  <c:v>Typ: 1165</c:v>
                </c:pt>
                <c:pt idx="6">
                  <c:v>Typ: 1180</c:v>
                </c:pt>
                <c:pt idx="7">
                  <c:v>Typ: 1400</c:v>
                </c:pt>
                <c:pt idx="8">
                  <c:v>Typ: 1500</c:v>
                </c:pt>
                <c:pt idx="9">
                  <c:v>Typ: 1120</c:v>
                </c:pt>
                <c:pt idx="10">
                  <c:v>Typ: 1260</c:v>
                </c:pt>
                <c:pt idx="11">
                  <c:v>Typ: 15002</c:v>
                </c:pt>
              </c:strCache>
            </c:strRef>
          </c:cat>
          <c:val>
            <c:numRef>
              <c:f>Tabelle1!$B$2:$M$2</c:f>
              <c:numCache>
                <c:formatCode>General</c:formatCode>
                <c:ptCount val="12"/>
                <c:pt idx="0">
                  <c:v>1393</c:v>
                </c:pt>
                <c:pt idx="1">
                  <c:v>1670</c:v>
                </c:pt>
                <c:pt idx="2">
                  <c:v>1862</c:v>
                </c:pt>
                <c:pt idx="3">
                  <c:v>2422</c:v>
                </c:pt>
                <c:pt idx="4">
                  <c:v>2681</c:v>
                </c:pt>
                <c:pt idx="5">
                  <c:v>2933</c:v>
                </c:pt>
                <c:pt idx="6">
                  <c:v>3423</c:v>
                </c:pt>
                <c:pt idx="7">
                  <c:v>3723</c:v>
                </c:pt>
                <c:pt idx="8">
                  <c:v>4438</c:v>
                </c:pt>
                <c:pt idx="9">
                  <c:v>2184</c:v>
                </c:pt>
                <c:pt idx="10">
                  <c:v>3017</c:v>
                </c:pt>
                <c:pt idx="11">
                  <c:v>3395</c:v>
                </c:pt>
              </c:numCache>
            </c:numRef>
          </c:val>
        </c:ser>
        <c:ser>
          <c:idx val="1"/>
          <c:order val="1"/>
          <c:tx>
            <c:strRef>
              <c:f>Tabelle1!$A$3</c:f>
              <c:strCache>
                <c:ptCount val="1"/>
                <c:pt idx="0">
                  <c:v>Hochsaison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</c:spPr>
          <c:invertIfNegative val="0"/>
          <c:cat>
            <c:strRef>
              <c:f>Tabelle1!$B$1:$M$1</c:f>
              <c:strCache>
                <c:ptCount val="12"/>
                <c:pt idx="0">
                  <c:v>Typ: 935</c:v>
                </c:pt>
                <c:pt idx="1">
                  <c:v>Typ: 1107</c:v>
                </c:pt>
                <c:pt idx="2">
                  <c:v>Typ: 1106</c:v>
                </c:pt>
                <c:pt idx="3">
                  <c:v>Typ: 1020</c:v>
                </c:pt>
                <c:pt idx="4">
                  <c:v>Typ: 1160</c:v>
                </c:pt>
                <c:pt idx="5">
                  <c:v>Typ: 1165</c:v>
                </c:pt>
                <c:pt idx="6">
                  <c:v>Typ: 1180</c:v>
                </c:pt>
                <c:pt idx="7">
                  <c:v>Typ: 1400</c:v>
                </c:pt>
                <c:pt idx="8">
                  <c:v>Typ: 1500</c:v>
                </c:pt>
                <c:pt idx="9">
                  <c:v>Typ: 1120</c:v>
                </c:pt>
                <c:pt idx="10">
                  <c:v>Typ: 1260</c:v>
                </c:pt>
                <c:pt idx="11">
                  <c:v>Typ: 15002</c:v>
                </c:pt>
              </c:strCache>
            </c:strRef>
          </c:cat>
          <c:val>
            <c:numRef>
              <c:f>Tabelle1!$B$3:$M$3</c:f>
              <c:numCache>
                <c:formatCode>General</c:formatCode>
                <c:ptCount val="12"/>
                <c:pt idx="0">
                  <c:v>2576</c:v>
                </c:pt>
                <c:pt idx="1">
                  <c:v>2870</c:v>
                </c:pt>
                <c:pt idx="2">
                  <c:v>3094</c:v>
                </c:pt>
                <c:pt idx="3">
                  <c:v>4039</c:v>
                </c:pt>
                <c:pt idx="4">
                  <c:v>4242</c:v>
                </c:pt>
                <c:pt idx="5">
                  <c:v>4454</c:v>
                </c:pt>
                <c:pt idx="6">
                  <c:v>5180</c:v>
                </c:pt>
                <c:pt idx="7">
                  <c:v>5649</c:v>
                </c:pt>
                <c:pt idx="8">
                  <c:v>6664</c:v>
                </c:pt>
                <c:pt idx="9">
                  <c:v>3822</c:v>
                </c:pt>
                <c:pt idx="10">
                  <c:v>4648</c:v>
                </c:pt>
                <c:pt idx="11">
                  <c:v>5243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1228672"/>
        <c:axId val="151277952"/>
      </c:barChart>
      <c:catAx>
        <c:axId val="141228672"/>
        <c:scaling>
          <c:orientation val="minMax"/>
        </c:scaling>
        <c:delete val="0"/>
        <c:axPos val="b"/>
        <c:majorTickMark val="out"/>
        <c:minorTickMark val="none"/>
        <c:tickLblPos val="nextTo"/>
        <c:crossAx val="151277952"/>
        <c:crosses val="autoZero"/>
        <c:auto val="1"/>
        <c:lblAlgn val="ctr"/>
        <c:lblOffset val="100"/>
        <c:noMultiLvlLbl val="0"/>
      </c:catAx>
      <c:valAx>
        <c:axId val="1512779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1228672"/>
        <c:crosses val="autoZero"/>
        <c:crossBetween val="between"/>
      </c:valAx>
      <c:spPr>
        <a:solidFill>
          <a:srgbClr val="FFC000"/>
        </a:solidFill>
      </c:spPr>
    </c:plotArea>
    <c:legend>
      <c:legendPos val="t"/>
      <c:layout/>
      <c:overlay val="0"/>
      <c:txPr>
        <a:bodyPr/>
        <a:lstStyle/>
        <a:p>
          <a:pPr>
            <a:defRPr b="1"/>
          </a:pPr>
          <a:endParaRPr lang="de-DE"/>
        </a:p>
      </c:txPr>
    </c:legend>
    <c:plotVisOnly val="1"/>
    <c:dispBlanksAs val="gap"/>
    <c:showDLblsOverMax val="0"/>
  </c:chart>
  <c:spPr>
    <a:gradFill>
      <a:gsLst>
        <a:gs pos="0">
          <a:srgbClr val="000000"/>
        </a:gs>
        <a:gs pos="39999">
          <a:srgbClr val="0A128C"/>
        </a:gs>
        <a:gs pos="70000">
          <a:srgbClr val="181CC7"/>
        </a:gs>
        <a:gs pos="88000">
          <a:srgbClr val="7005D4"/>
        </a:gs>
        <a:gs pos="100000">
          <a:srgbClr val="8C3D91"/>
        </a:gs>
      </a:gsLst>
      <a:lin ang="5400000" scaled="0"/>
    </a:gradFill>
  </c:spPr>
  <c:txPr>
    <a:bodyPr/>
    <a:lstStyle/>
    <a:p>
      <a:pPr>
        <a:defRPr sz="1800"/>
      </a:pPr>
      <a:endParaRPr lang="de-DE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3FE2AB-726C-416B-B990-E48EECE76030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D9EEBA-913A-411D-B445-3C16D50584C1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6EED84-A551-4E9C-9FA2-4A025955E13D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519C8F-43B7-43D0-AE89-1F265DD42920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995521-ED89-4FBF-9D21-6B8A2097518E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12F4DD-F564-48EF-889F-740023C576CA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17BBA4-EC68-4607-97A1-31F9645AF8EC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654A1F-7EC9-45A8-A9E9-B333BF05DD83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C34951-DD7D-444E-B97E-DE2DFC9547F8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1748BC-1C90-4A42-A29B-561058D281A3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46AFF7-76D5-451F-BD54-E28F5EF72FC2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CH" smtClean="0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CH" smtClean="0"/>
              <a:t>Textmasterformate durch Klicken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de-CH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de-CH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A67ADDC-5C52-442E-8553-3437EF9D1D0A}" type="slidenum">
              <a:rPr lang="de-CH"/>
              <a:pPr/>
              <a:t>‹Nr.›</a:t>
            </a:fld>
            <a:endParaRPr lang="de-C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Tipps</a:t>
            </a:r>
            <a:r>
              <a:rPr lang="de-CH" dirty="0" smtClean="0"/>
              <a:t> für Ihr Ferienvergnügen I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CH" dirty="0" smtClean="0"/>
              <a:t>Hausbootferien eignen sich für</a:t>
            </a:r>
          </a:p>
          <a:p>
            <a:pPr lvl="1"/>
            <a:r>
              <a:rPr lang="de-CH" dirty="0" smtClean="0"/>
              <a:t>Familien, Gruppen, Schulabschlussreisen, Freunden, zu zweit</a:t>
            </a:r>
          </a:p>
          <a:p>
            <a:r>
              <a:rPr lang="de-CH" dirty="0" smtClean="0"/>
              <a:t>viel Abwechslung und Erholung</a:t>
            </a:r>
          </a:p>
          <a:p>
            <a:r>
              <a:rPr lang="de-CH" dirty="0" smtClean="0"/>
              <a:t>Mindestalter des Kapitäns 21 Jahre</a:t>
            </a:r>
          </a:p>
          <a:p>
            <a:r>
              <a:rPr lang="de-CH" dirty="0" smtClean="0"/>
              <a:t>Freiheit des Bordlebens</a:t>
            </a:r>
          </a:p>
          <a:p>
            <a:r>
              <a:rPr lang="de-CH" dirty="0" smtClean="0"/>
              <a:t>schönsten Binnengewässern</a:t>
            </a:r>
          </a:p>
          <a:p>
            <a:r>
              <a:rPr lang="de-CH" dirty="0" smtClean="0"/>
              <a:t>Legen Sie an wo es Ihnen gefällt</a:t>
            </a:r>
          </a:p>
          <a:p>
            <a:r>
              <a:rPr lang="de-CH" dirty="0" smtClean="0"/>
              <a:t>knüpfen Sie Kontakt</a:t>
            </a:r>
            <a:endParaRPr lang="de-CH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Tipps</a:t>
            </a:r>
            <a:r>
              <a:rPr lang="de-CH" dirty="0" smtClean="0"/>
              <a:t> für Ihr Ferienvergnügen II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de-CH" dirty="0" smtClean="0"/>
              <a:t>Kultur</a:t>
            </a:r>
          </a:p>
          <a:p>
            <a:pPr lvl="1"/>
            <a:r>
              <a:rPr lang="de-CH" dirty="0" smtClean="0"/>
              <a:t>Kulturelle, historische Bauwerke</a:t>
            </a:r>
          </a:p>
          <a:p>
            <a:pPr lvl="1"/>
            <a:r>
              <a:rPr lang="de-CH" dirty="0" smtClean="0"/>
              <a:t>einheimischen Restaurants</a:t>
            </a:r>
          </a:p>
          <a:p>
            <a:pPr lvl="1"/>
            <a:r>
              <a:rPr lang="de-CH" dirty="0" smtClean="0"/>
              <a:t>Spezialitäten der Region</a:t>
            </a:r>
          </a:p>
          <a:p>
            <a:r>
              <a:rPr lang="de-CH" dirty="0" smtClean="0"/>
              <a:t>Ferien für Anfänger / Profis</a:t>
            </a:r>
          </a:p>
          <a:p>
            <a:pPr lvl="1"/>
            <a:r>
              <a:rPr lang="de-CH" dirty="0" smtClean="0"/>
              <a:t>Anfängern - wenig Schleusen</a:t>
            </a:r>
          </a:p>
          <a:p>
            <a:pPr lvl="1"/>
            <a:r>
              <a:rPr lang="de-CH" dirty="0" smtClean="0"/>
              <a:t>verschiedene Bootstypen</a:t>
            </a:r>
          </a:p>
          <a:p>
            <a:pPr lvl="1"/>
            <a:r>
              <a:rPr lang="de-CH" dirty="0" smtClean="0"/>
              <a:t>bequemem, herkömmlichem Hausboot, eleganten, </a:t>
            </a:r>
            <a:r>
              <a:rPr lang="de-CH" dirty="0" err="1" smtClean="0"/>
              <a:t>luxurieusen</a:t>
            </a:r>
            <a:r>
              <a:rPr lang="de-CH" dirty="0" smtClean="0"/>
              <a:t> Kajütkreuzer</a:t>
            </a:r>
          </a:p>
          <a:p>
            <a:r>
              <a:rPr lang="de-CH" dirty="0" smtClean="0"/>
              <a:t>ab 2 bis zu 12 Personen</a:t>
            </a:r>
          </a:p>
          <a:p>
            <a:r>
              <a:rPr lang="de-CH" dirty="0" smtClean="0"/>
              <a:t>für jedes Budget. </a:t>
            </a:r>
          </a:p>
          <a:p>
            <a:endParaRPr lang="de-CH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Ausstattung / Extras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de-CH" dirty="0" smtClean="0"/>
              <a:t>Komplette Reiseunterlagen</a:t>
            </a:r>
          </a:p>
          <a:p>
            <a:pPr lvl="1"/>
            <a:r>
              <a:rPr lang="de-CH" dirty="0" smtClean="0"/>
              <a:t>Handbuch, genaue Flusskarte, Checkliste, Inventarliste, Karten und allgemeinen Informationen</a:t>
            </a:r>
          </a:p>
          <a:p>
            <a:pPr lvl="1"/>
            <a:r>
              <a:rPr lang="de-CH" dirty="0" smtClean="0"/>
              <a:t>bei Übernahme des Bootes - genaue Einweisung ins Bordleben</a:t>
            </a:r>
          </a:p>
          <a:p>
            <a:pPr lvl="1"/>
            <a:r>
              <a:rPr lang="de-CH" dirty="0" smtClean="0"/>
              <a:t>diversen Prospekten</a:t>
            </a:r>
          </a:p>
          <a:p>
            <a:pPr lvl="1"/>
            <a:r>
              <a:rPr lang="de-CH" dirty="0" smtClean="0"/>
              <a:t>detaillierte Angaben</a:t>
            </a:r>
          </a:p>
          <a:p>
            <a:pPr lvl="1"/>
            <a:r>
              <a:rPr lang="de-CH" dirty="0" smtClean="0"/>
              <a:t>Reviere, Einwegfahrten, Distanzen, Bootstypen, etc</a:t>
            </a:r>
          </a:p>
          <a:p>
            <a:endParaRPr lang="de-CH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de-CH" dirty="0" smtClean="0"/>
              <a:t>Kaution</a:t>
            </a:r>
          </a:p>
          <a:p>
            <a:pPr lvl="1"/>
            <a:r>
              <a:rPr lang="de-CH" dirty="0" smtClean="0"/>
              <a:t>500€ - 1000€ in bar</a:t>
            </a:r>
          </a:p>
          <a:p>
            <a:pPr lvl="1"/>
            <a:r>
              <a:rPr lang="de-CH" dirty="0" smtClean="0"/>
              <a:t>Euro-, Visa- oder </a:t>
            </a:r>
            <a:r>
              <a:rPr lang="de-CH" dirty="0" err="1" smtClean="0"/>
              <a:t>American-Card</a:t>
            </a:r>
            <a:r>
              <a:rPr lang="de-CH" dirty="0" smtClean="0"/>
              <a:t>, Euroschecks</a:t>
            </a:r>
          </a:p>
          <a:p>
            <a:r>
              <a:rPr lang="de-CH" dirty="0" smtClean="0"/>
              <a:t>Zahlungsweise</a:t>
            </a:r>
          </a:p>
          <a:p>
            <a:pPr lvl="1"/>
            <a:r>
              <a:rPr lang="de-CH" dirty="0" smtClean="0"/>
              <a:t>Anzahlung bei Vertragsschluss</a:t>
            </a:r>
          </a:p>
          <a:p>
            <a:pPr lvl="1"/>
            <a:r>
              <a:rPr lang="de-CH" dirty="0" smtClean="0"/>
              <a:t>Restzahlung bei Reisebeginn</a:t>
            </a:r>
          </a:p>
          <a:p>
            <a:r>
              <a:rPr lang="de-CH" dirty="0" smtClean="0"/>
              <a:t>Bootsübergabe, respektive Bootsabgabe</a:t>
            </a:r>
          </a:p>
          <a:p>
            <a:pPr lvl="1"/>
            <a:r>
              <a:rPr lang="de-CH" dirty="0" smtClean="0"/>
              <a:t>Check-in Montag, Freitag oder Samstag</a:t>
            </a:r>
          </a:p>
          <a:p>
            <a:pPr lvl="2"/>
            <a:r>
              <a:rPr lang="de-CH" dirty="0" smtClean="0"/>
              <a:t>Ab 16:00Uhr</a:t>
            </a:r>
          </a:p>
          <a:p>
            <a:pPr lvl="1"/>
            <a:r>
              <a:rPr lang="de-CH" dirty="0" err="1" smtClean="0"/>
              <a:t>Check-out</a:t>
            </a:r>
            <a:r>
              <a:rPr lang="de-CH" dirty="0" smtClean="0"/>
              <a:t> Montag, Freitag oder Samstag</a:t>
            </a:r>
          </a:p>
          <a:p>
            <a:pPr lvl="2"/>
            <a:r>
              <a:rPr lang="de-CH" dirty="0" smtClean="0"/>
              <a:t>Ab 09:00Uhr</a:t>
            </a:r>
          </a:p>
          <a:p>
            <a:pPr lvl="1"/>
            <a:endParaRPr lang="de-CH" dirty="0" smtClean="0"/>
          </a:p>
          <a:p>
            <a:pPr lvl="1"/>
            <a:endParaRPr lang="de-CH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Mietpreise pro </a:t>
            </a:r>
            <a:r>
              <a:rPr lang="de-CH" dirty="0" smtClean="0"/>
              <a:t>Woche (2010)</a:t>
            </a:r>
            <a:endParaRPr lang="de-CH" dirty="0"/>
          </a:p>
        </p:txBody>
      </p:sp>
      <p:graphicFrame>
        <p:nvGraphicFramePr>
          <p:cNvPr id="6" name="Inhaltsplatzhalt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9971363"/>
              </p:ext>
            </p:extLst>
          </p:nvPr>
        </p:nvGraphicFramePr>
        <p:xfrm>
          <a:off x="457200" y="1600200"/>
          <a:ext cx="8229600" cy="482092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34680"/>
                <a:gridCol w="245172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de-CH" sz="1600" kern="1200" dirty="0" smtClean="0"/>
                        <a:t>Schiffstyp / opt. Besatzung</a:t>
                      </a:r>
                      <a:endParaRPr lang="de-CH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600" kern="1200" dirty="0" smtClean="0"/>
                        <a:t>Nebensaison / Woche</a:t>
                      </a:r>
                      <a:endParaRPr lang="de-CH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600" kern="1200" dirty="0" smtClean="0"/>
                        <a:t>Hauptsaison / Woche</a:t>
                      </a:r>
                      <a:endParaRPr lang="de-CH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400" dirty="0" smtClean="0"/>
                        <a:t>PENICHETTE 935 	3+2</a:t>
                      </a:r>
                      <a:endParaRPr lang="de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400" dirty="0" smtClean="0"/>
                        <a:t>CHF	1‘393.00</a:t>
                      </a:r>
                      <a:endParaRPr lang="de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400" dirty="0" smtClean="0"/>
                        <a:t>CHF	2‘576.00</a:t>
                      </a:r>
                      <a:endParaRPr lang="de-CH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400" dirty="0" smtClean="0"/>
                        <a:t>PENICHETTE 1107 	5+2</a:t>
                      </a:r>
                      <a:endParaRPr lang="de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400" dirty="0" smtClean="0"/>
                        <a:t>CHF	1‘670.00</a:t>
                      </a:r>
                      <a:endParaRPr lang="de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400" dirty="0" smtClean="0"/>
                        <a:t>CHF	2‘870.00</a:t>
                      </a:r>
                      <a:endParaRPr lang="de-CH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400" dirty="0" smtClean="0"/>
                        <a:t>PENICHETTE 1106</a:t>
                      </a:r>
                      <a:endParaRPr lang="de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400" dirty="0" smtClean="0"/>
                        <a:t>CHF	1‘862.00</a:t>
                      </a:r>
                      <a:endParaRPr lang="de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400" dirty="0" smtClean="0"/>
                        <a:t>CHF	2‘870.00</a:t>
                      </a:r>
                      <a:endParaRPr lang="de-CH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400" dirty="0" smtClean="0"/>
                        <a:t>PENICHETTE 1020	4+1</a:t>
                      </a:r>
                      <a:endParaRPr lang="de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400" dirty="0" smtClean="0"/>
                        <a:t>CHF	2‘422.00</a:t>
                      </a:r>
                      <a:endParaRPr lang="de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400" dirty="0" smtClean="0"/>
                        <a:t>CHF	4‘039.00</a:t>
                      </a:r>
                      <a:endParaRPr lang="de-CH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400" dirty="0" smtClean="0"/>
                        <a:t>PENICHETTE 1160	6+1</a:t>
                      </a:r>
                      <a:endParaRPr lang="de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400" dirty="0" smtClean="0"/>
                        <a:t>CHF	2’681.00</a:t>
                      </a:r>
                      <a:endParaRPr lang="de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400" dirty="0" smtClean="0"/>
                        <a:t>CHF	4’242.00</a:t>
                      </a:r>
                      <a:endParaRPr lang="de-CH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400" dirty="0" smtClean="0"/>
                        <a:t>PENICHETTE 1180	6+1</a:t>
                      </a:r>
                      <a:endParaRPr lang="de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400" dirty="0" smtClean="0"/>
                        <a:t>CHF	3‘423.00</a:t>
                      </a:r>
                      <a:endParaRPr lang="de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400" dirty="0" smtClean="0"/>
                        <a:t>CHF	5‘180.00</a:t>
                      </a:r>
                      <a:endParaRPr lang="de-CH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400" dirty="0" smtClean="0"/>
                        <a:t>PENICHETTE 1400	8+1</a:t>
                      </a:r>
                      <a:endParaRPr lang="de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400" dirty="0" smtClean="0"/>
                        <a:t>CHF	3‘723.00</a:t>
                      </a:r>
                      <a:endParaRPr lang="de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400" dirty="0" smtClean="0"/>
                        <a:t>CHF	5‘649.00</a:t>
                      </a:r>
                      <a:endParaRPr lang="de-CH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400" dirty="0" smtClean="0"/>
                        <a:t>PENICHETTE 1500	8+4</a:t>
                      </a:r>
                      <a:endParaRPr lang="de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400" dirty="0" smtClean="0"/>
                        <a:t>CHF	4‘438.00</a:t>
                      </a:r>
                      <a:endParaRPr lang="de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400" dirty="0" smtClean="0"/>
                        <a:t>CHF	6‘664.00</a:t>
                      </a:r>
                      <a:endParaRPr lang="de-CH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PENICHETTE 1120	4+2</a:t>
                      </a:r>
                      <a:endParaRPr lang="de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400" dirty="0" smtClean="0"/>
                        <a:t>CHF	2‘184.00</a:t>
                      </a:r>
                      <a:endParaRPr lang="de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400" dirty="0" smtClean="0"/>
                        <a:t>CHF	3‘822.00</a:t>
                      </a:r>
                      <a:endParaRPr lang="de-CH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PENICHETTE 1260	6+4</a:t>
                      </a:r>
                      <a:endParaRPr lang="de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400" dirty="0" smtClean="0"/>
                        <a:t>CHF	3’017.00</a:t>
                      </a:r>
                      <a:endParaRPr lang="de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400" dirty="0" smtClean="0"/>
                        <a:t>CHF	4‘648.00</a:t>
                      </a:r>
                      <a:endParaRPr lang="de-CH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400" dirty="0" smtClean="0"/>
                        <a:t>PENICHETTE 1500	8+4</a:t>
                      </a:r>
                      <a:endParaRPr lang="de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400" dirty="0" smtClean="0"/>
                        <a:t>CHF	3’395.00</a:t>
                      </a:r>
                      <a:endParaRPr lang="de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400" dirty="0" smtClean="0"/>
                        <a:t>CHF	5‘243.00</a:t>
                      </a:r>
                      <a:endParaRPr lang="de-CH" sz="1400" dirty="0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800" kern="1200" dirty="0" smtClean="0">
                          <a:effectLst/>
                        </a:rPr>
                        <a:t>Preise für Deutschland, Irland und Polen auf Anfrage!</a:t>
                      </a:r>
                      <a:endParaRPr lang="de-CH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CH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CH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17808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ln cmpd="sng"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r>
              <a:rPr lang="de-C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Preise im Überblick</a:t>
            </a:r>
            <a:endParaRPr lang="de-CH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349011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13042030"/>
      </p:ext>
    </p:extLst>
  </p:cSld>
  <p:clrMapOvr>
    <a:masterClrMapping/>
  </p:clrMapOvr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244</Words>
  <Application>Microsoft Office PowerPoint</Application>
  <PresentationFormat>Bildschirmpräsentation (4:3)</PresentationFormat>
  <Paragraphs>77</Paragraphs>
  <Slides>5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6" baseType="lpstr">
      <vt:lpstr>Standarddesign</vt:lpstr>
      <vt:lpstr>Tipps für Ihr Ferienvergnügen I</vt:lpstr>
      <vt:lpstr>Tipps für Ihr Ferienvergnügen II</vt:lpstr>
      <vt:lpstr>Ausstattung / Extras</vt:lpstr>
      <vt:lpstr>Mietpreise pro Woche (2010)</vt:lpstr>
      <vt:lpstr>Preise im Überblick</vt:lpstr>
    </vt:vector>
  </TitlesOfParts>
  <Company>8645 Jona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Administrator</dc:creator>
  <cp:lastModifiedBy>Urs Moder</cp:lastModifiedBy>
  <cp:revision>63</cp:revision>
  <dcterms:created xsi:type="dcterms:W3CDTF">2004-12-08T20:55:57Z</dcterms:created>
  <dcterms:modified xsi:type="dcterms:W3CDTF">2010-09-09T19:36:07Z</dcterms:modified>
</cp:coreProperties>
</file>